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287" autoAdjust="0"/>
  </p:normalViewPr>
  <p:slideViewPr>
    <p:cSldViewPr>
      <p:cViewPr varScale="1">
        <p:scale>
          <a:sx n="58" d="100"/>
          <a:sy n="58" d="100"/>
        </p:scale>
        <p:origin x="-28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2B5231-CE1E-46B3-B29B-2901DE5FF7DB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56A1FF-5AB3-434D-89A1-492973D8C0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535807-CAF3-465A-B8BD-DD248C918F5D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9B8BD-E028-4296-9303-328517A6E7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9B8BD-E028-4296-9303-328517A6E70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9B8BD-E028-4296-9303-328517A6E70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9B8BD-E028-4296-9303-328517A6E70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9B8BD-E028-4296-9303-328517A6E70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9B8BD-E028-4296-9303-328517A6E70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9B8BD-E028-4296-9303-328517A6E70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2"/>
            <a:r>
              <a:rPr lang="en-US" b="1" dirty="0" smtClean="0">
                <a:solidFill>
                  <a:srgbClr val="00B050"/>
                </a:solidFill>
              </a:rPr>
              <a:t>You hear a loud noise and you cover your ears</a:t>
            </a:r>
          </a:p>
          <a:p>
            <a:pPr lvl="2"/>
            <a:r>
              <a:rPr lang="en-US" b="1" dirty="0" smtClean="0">
                <a:solidFill>
                  <a:srgbClr val="00B050"/>
                </a:solidFill>
              </a:rPr>
              <a:t>You put your hand on a hot burner and you pull away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9B8BD-E028-4296-9303-328517A6E70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Every time a teacher taps a pen and says, “you have a pop quiz today” the class groans. </a:t>
            </a:r>
            <a:r>
              <a:rPr lang="en-US" b="1" smtClean="0">
                <a:solidFill>
                  <a:srgbClr val="00B050"/>
                </a:solidFill>
              </a:rPr>
              <a:t>Eventually all the teacher needs to do is tap the pen and the class groans (because they know the quiz is coming without even being told—they have been </a:t>
            </a:r>
            <a:r>
              <a:rPr lang="en-US" b="1" u="sng" smtClean="0">
                <a:solidFill>
                  <a:srgbClr val="00B050"/>
                </a:solidFill>
              </a:rPr>
              <a:t>conditioned!</a:t>
            </a:r>
            <a:r>
              <a:rPr lang="en-US" b="1" smtClean="0">
                <a:solidFill>
                  <a:srgbClr val="00B050"/>
                </a:solidFill>
              </a:rPr>
              <a:t>)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9B8BD-E028-4296-9303-328517A6E70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F86C0-58E1-4C20-BD57-9F12A1E6C6A6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B078-7C91-4FA8-A5C1-5A4BE29E2A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F86C0-58E1-4C20-BD57-9F12A1E6C6A6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B078-7C91-4FA8-A5C1-5A4BE29E2A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F86C0-58E1-4C20-BD57-9F12A1E6C6A6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B078-7C91-4FA8-A5C1-5A4BE29E2A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F86C0-58E1-4C20-BD57-9F12A1E6C6A6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B078-7C91-4FA8-A5C1-5A4BE29E2A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F86C0-58E1-4C20-BD57-9F12A1E6C6A6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B078-7C91-4FA8-A5C1-5A4BE29E2A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F86C0-58E1-4C20-BD57-9F12A1E6C6A6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B078-7C91-4FA8-A5C1-5A4BE29E2A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F86C0-58E1-4C20-BD57-9F12A1E6C6A6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B078-7C91-4FA8-A5C1-5A4BE29E2A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F86C0-58E1-4C20-BD57-9F12A1E6C6A6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B078-7C91-4FA8-A5C1-5A4BE29E2A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F86C0-58E1-4C20-BD57-9F12A1E6C6A6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B078-7C91-4FA8-A5C1-5A4BE29E2A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F86C0-58E1-4C20-BD57-9F12A1E6C6A6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B078-7C91-4FA8-A5C1-5A4BE29E2A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F86C0-58E1-4C20-BD57-9F12A1E6C6A6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B078-7C91-4FA8-A5C1-5A4BE29E2A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F86C0-58E1-4C20-BD57-9F12A1E6C6A6}" type="datetimeFigureOut">
              <a:rPr lang="en-US" smtClean="0"/>
              <a:pPr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4B078-7C91-4FA8-A5C1-5A4BE29E2A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mormontrail.k12.ia.us/images/studenttakingtest.gif&amp;imgrefurl=http://www.mormontrail.k12.ia.us/pages/LMC.html&amp;h=107&amp;w=135&amp;sz=3&amp;tbnid=wopQF2WC0FMJ::&amp;tbnh=73&amp;tbnw=92&amp;prev=/images?q=learning+clip+art&amp;usg=__VgCo_yuc0X28sLjZ_NhPZf0gGGg=&amp;sa=X&amp;oi=image_result&amp;resnum=3&amp;ct=image&amp;cd=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://www.clipproject.info/Cliparts_Free/Schule_Free/Clipart-Cartoon-Design-04.gif" TargetMode="Externa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44" y="776289"/>
            <a:ext cx="8062912" cy="1128712"/>
          </a:xfrm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Learning about Learning 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133600"/>
            <a:ext cx="8458200" cy="10668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An introduction to both classical and operant conditioning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29698" name="Picture 2" descr="http://www.mormontrail.k12.ia.us/pages/LMC.html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4038600"/>
            <a:ext cx="2438400" cy="1934817"/>
          </a:xfrm>
          <a:prstGeom prst="rect">
            <a:avLst/>
          </a:prstGeom>
          <a:noFill/>
        </p:spPr>
      </p:pic>
      <p:pic>
        <p:nvPicPr>
          <p:cNvPr id="29700" name="Picture 4" descr="http://tbn0.google.com/images?q=tbn:ToW_XR6XmrsJ::http://www.clipproject.info/Cliparts_Free/Schule_Free/Clipart-Cartoon-Design-04.gif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b="5714"/>
          <a:stretch>
            <a:fillRect/>
          </a:stretch>
        </p:blipFill>
        <p:spPr bwMode="auto">
          <a:xfrm>
            <a:off x="5867400" y="3733800"/>
            <a:ext cx="26670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What is LEARNING? 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The process by which experience of practice results in a relatively permanent change in behavior or potential behavior. 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28676" name="Picture 4" descr="http://www.clipproject.info/Cliparts_Free/Schule_Free/Clipart-Cartoon-Design-08.gif"/>
          <p:cNvPicPr>
            <a:picLocks noChangeAspect="1" noChangeArrowheads="1"/>
          </p:cNvPicPr>
          <p:nvPr/>
        </p:nvPicPr>
        <p:blipFill>
          <a:blip r:embed="rId3" cstate="print"/>
          <a:srcRect b="17647"/>
          <a:stretch>
            <a:fillRect/>
          </a:stretch>
        </p:blipFill>
        <p:spPr bwMode="auto">
          <a:xfrm>
            <a:off x="7010400" y="0"/>
            <a:ext cx="1676400" cy="1380565"/>
          </a:xfrm>
          <a:prstGeom prst="rect">
            <a:avLst/>
          </a:prstGeom>
          <a:noFill/>
        </p:spPr>
      </p:pic>
      <p:pic>
        <p:nvPicPr>
          <p:cNvPr id="28678" name="Picture 6" descr="http://www.fotosearch.com/bthumb/PDS/PDS089/AA0405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810000"/>
            <a:ext cx="2740479" cy="1805494"/>
          </a:xfrm>
          <a:prstGeom prst="rect">
            <a:avLst/>
          </a:prstGeom>
          <a:noFill/>
        </p:spPr>
      </p:pic>
      <p:pic>
        <p:nvPicPr>
          <p:cNvPr id="28680" name="Picture 8" descr="http://www.fotosearch.com/bthumb/BDX/BDX128/bxp282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3810000"/>
            <a:ext cx="2269312" cy="1828800"/>
          </a:xfrm>
          <a:prstGeom prst="rect">
            <a:avLst/>
          </a:prstGeom>
          <a:noFill/>
        </p:spPr>
      </p:pic>
      <p:pic>
        <p:nvPicPr>
          <p:cNvPr id="28682" name="Picture 10" descr="http://www.fotosearch.com/bthumb/sdc/SDC133/182498SD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14800" y="3886200"/>
            <a:ext cx="1619250" cy="1619251"/>
          </a:xfrm>
          <a:prstGeom prst="rect">
            <a:avLst/>
          </a:prstGeom>
          <a:noFill/>
        </p:spPr>
      </p:pic>
      <p:sp>
        <p:nvSpPr>
          <p:cNvPr id="10" name="Plus 9"/>
          <p:cNvSpPr/>
          <p:nvPr/>
        </p:nvSpPr>
        <p:spPr>
          <a:xfrm>
            <a:off x="3352800" y="4419600"/>
            <a:ext cx="685800" cy="762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qual 10"/>
          <p:cNvSpPr/>
          <p:nvPr/>
        </p:nvSpPr>
        <p:spPr>
          <a:xfrm>
            <a:off x="5715000" y="4343400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What’s your experience? 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6477000" cy="5181600"/>
          </a:xfrm>
        </p:spPr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What is the last thing you taught yourself how to do?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What is the last thing someone else taught you to do? </a:t>
            </a:r>
          </a:p>
          <a:p>
            <a:pPr lvl="1"/>
            <a:r>
              <a:rPr lang="en-US" b="1" dirty="0" smtClean="0">
                <a:solidFill>
                  <a:srgbClr val="00B050"/>
                </a:solidFill>
              </a:rPr>
              <a:t>How did you do this? </a:t>
            </a:r>
          </a:p>
          <a:p>
            <a:pPr lvl="1"/>
            <a:r>
              <a:rPr lang="en-US" b="1" dirty="0" smtClean="0">
                <a:solidFill>
                  <a:srgbClr val="00B050"/>
                </a:solidFill>
              </a:rPr>
              <a:t>Was it hard or easy? </a:t>
            </a:r>
          </a:p>
        </p:txBody>
      </p:sp>
      <p:pic>
        <p:nvPicPr>
          <p:cNvPr id="27652" name="Picture 4" descr="http://www.fotosearch.com/bthumb/PSK/PSK005/1574R-226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1295400"/>
            <a:ext cx="1981200" cy="2673049"/>
          </a:xfrm>
          <a:prstGeom prst="rect">
            <a:avLst/>
          </a:prstGeom>
          <a:noFill/>
        </p:spPr>
      </p:pic>
      <p:pic>
        <p:nvPicPr>
          <p:cNvPr id="27654" name="Picture 6" descr="http://www.fotosearch.com/bthumb/DSN/DSN013/178839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191000"/>
            <a:ext cx="3682717" cy="2447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CONDITIONING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5791200" cy="5334000"/>
          </a:xfrm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The acquisition of specific patterns of behavior in the presence of well-defined stimuli. 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Types </a:t>
            </a:r>
            <a:r>
              <a:rPr lang="en-US" b="1" dirty="0" smtClean="0">
                <a:solidFill>
                  <a:srgbClr val="00B050"/>
                </a:solidFill>
              </a:rPr>
              <a:t>include:</a:t>
            </a:r>
          </a:p>
          <a:p>
            <a:pPr lvl="1">
              <a:buNone/>
            </a:pP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-C</a:t>
            </a: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lassical </a:t>
            </a: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(</a:t>
            </a:r>
            <a:r>
              <a:rPr lang="en-US" sz="3200" b="1" dirty="0" err="1" smtClean="0">
                <a:solidFill>
                  <a:schemeClr val="accent4">
                    <a:lumMod val="75000"/>
                  </a:schemeClr>
                </a:solidFill>
              </a:rPr>
              <a:t>Pavlonian</a:t>
            </a: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</a:rPr>
              <a:t>) Conditioning </a:t>
            </a:r>
          </a:p>
          <a:p>
            <a:pPr lvl="1">
              <a:buNone/>
            </a:pP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Operant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(Instrumental)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Conditioning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BOTH </a:t>
            </a:r>
            <a:r>
              <a:rPr lang="en-US" b="1" dirty="0" smtClean="0">
                <a:solidFill>
                  <a:srgbClr val="00B050"/>
                </a:solidFill>
              </a:rPr>
              <a:t>types </a:t>
            </a:r>
            <a:r>
              <a:rPr lang="en-US" b="1" dirty="0" smtClean="0">
                <a:solidFill>
                  <a:srgbClr val="00B050"/>
                </a:solidFill>
              </a:rPr>
              <a:t>are </a:t>
            </a:r>
            <a:r>
              <a:rPr lang="en-US" b="1" dirty="0" smtClean="0">
                <a:solidFill>
                  <a:srgbClr val="00B050"/>
                </a:solidFill>
              </a:rPr>
              <a:t>essential to our ability to adapt and </a:t>
            </a:r>
            <a:r>
              <a:rPr lang="en-US" b="1" dirty="0" smtClean="0">
                <a:solidFill>
                  <a:srgbClr val="00B050"/>
                </a:solidFill>
              </a:rPr>
              <a:t>survive</a:t>
            </a:r>
            <a:endParaRPr lang="en-US" b="1" dirty="0" smtClean="0">
              <a:solidFill>
                <a:srgbClr val="00B050"/>
              </a:solidFill>
            </a:endParaRPr>
          </a:p>
        </p:txBody>
      </p:sp>
      <p:pic>
        <p:nvPicPr>
          <p:cNvPr id="4" name="Picture 4" descr="http://www.clipproject.info/Cliparts_Free/Schule_Free/Clipart-Cartoon-Design-08.gif"/>
          <p:cNvPicPr>
            <a:picLocks noChangeAspect="1" noChangeArrowheads="1"/>
          </p:cNvPicPr>
          <p:nvPr/>
        </p:nvPicPr>
        <p:blipFill>
          <a:blip r:embed="rId3" cstate="print"/>
          <a:srcRect b="11765"/>
          <a:stretch>
            <a:fillRect/>
          </a:stretch>
        </p:blipFill>
        <p:spPr bwMode="auto">
          <a:xfrm>
            <a:off x="6553200" y="0"/>
            <a:ext cx="1828800" cy="1613647"/>
          </a:xfrm>
          <a:prstGeom prst="rect">
            <a:avLst/>
          </a:prstGeom>
          <a:noFill/>
        </p:spPr>
      </p:pic>
      <p:pic>
        <p:nvPicPr>
          <p:cNvPr id="14338" name="Picture 2" descr="http://www.fotosearch.com/bthumb/THK/THK015/c00371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1828800"/>
            <a:ext cx="2895600" cy="43562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clipproject.info/Cliparts_Free/Schule_Free/Clipart-Cartoon-Design-08.gif"/>
          <p:cNvPicPr>
            <a:picLocks noChangeAspect="1" noChangeArrowheads="1"/>
          </p:cNvPicPr>
          <p:nvPr/>
        </p:nvPicPr>
        <p:blipFill>
          <a:blip r:embed="rId3" cstate="print"/>
          <a:srcRect l="17143" t="20000" r="22857" b="21739"/>
          <a:stretch>
            <a:fillRect/>
          </a:stretch>
        </p:blipFill>
        <p:spPr bwMode="auto">
          <a:xfrm>
            <a:off x="2286000" y="4572000"/>
            <a:ext cx="1981200" cy="192377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27906"/>
          </a:xfrm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Classical Conditioning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8763000" cy="38100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Type of learning in which a response naturally elicited by one stimulus come to be elicited by a different, neutral, stimulus. 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Has four parts </a:t>
            </a:r>
            <a:r>
              <a:rPr lang="en-US" b="1" dirty="0" smtClean="0">
                <a:solidFill>
                  <a:srgbClr val="00B050"/>
                </a:solidFill>
              </a:rPr>
              <a:t>called: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</a:rPr>
              <a:t>U</a:t>
            </a:r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</a:rPr>
              <a:t>nconditioned </a:t>
            </a:r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</a:rPr>
              <a:t>stimulus (</a:t>
            </a:r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</a:rPr>
              <a:t>US)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</a:rPr>
              <a:t>U</a:t>
            </a:r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</a:rPr>
              <a:t>nconditioned </a:t>
            </a:r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</a:rPr>
              <a:t>response (</a:t>
            </a:r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</a:rPr>
              <a:t>UR)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</a:rPr>
              <a:t>onditioned </a:t>
            </a:r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</a:rPr>
              <a:t>stimulus (</a:t>
            </a:r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</a:rPr>
              <a:t>CS)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</a:rPr>
              <a:t>Conditioned </a:t>
            </a:r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</a:rPr>
              <a:t>response (CR</a:t>
            </a:r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  <a:endParaRPr lang="en-US" sz="3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5" name="Equal 4"/>
          <p:cNvSpPr/>
          <p:nvPr/>
        </p:nvSpPr>
        <p:spPr>
          <a:xfrm>
            <a:off x="4038600" y="5257800"/>
            <a:ext cx="1066800" cy="7620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3314" name="Picture 2" descr="http://www.fotosearch.com/bthumb/IDX/IDX066/923547.jpg"/>
          <p:cNvPicPr>
            <a:picLocks noChangeAspect="1" noChangeArrowheads="1"/>
          </p:cNvPicPr>
          <p:nvPr/>
        </p:nvPicPr>
        <p:blipFill>
          <a:blip r:embed="rId4" cstate="print"/>
          <a:srcRect t="18992"/>
          <a:stretch>
            <a:fillRect/>
          </a:stretch>
        </p:blipFill>
        <p:spPr bwMode="auto">
          <a:xfrm>
            <a:off x="5638800" y="4164890"/>
            <a:ext cx="2209800" cy="26931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neaststyle.files.wordpress.com/2011/01/jaw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600" y="0"/>
            <a:ext cx="9372600" cy="7239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0"/>
            <a:ext cx="8229600" cy="1143000"/>
          </a:xfrm>
        </p:spPr>
        <p:txBody>
          <a:bodyPr/>
          <a:lstStyle/>
          <a:p>
            <a:r>
              <a:rPr lang="en-US" b="1" dirty="0" smtClean="0"/>
              <a:t>The Jaws Example…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-457200" y="3429000"/>
            <a:ext cx="5562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514350"/>
            <a:r>
              <a:rPr lang="en-US" sz="3000" b="1" dirty="0" smtClean="0">
                <a:solidFill>
                  <a:schemeClr val="bg1"/>
                </a:solidFill>
              </a:rPr>
              <a:t>Unconditioned stimulus </a:t>
            </a:r>
            <a:r>
              <a:rPr lang="en-US" sz="3000" b="1" dirty="0" smtClean="0">
                <a:solidFill>
                  <a:schemeClr val="bg1"/>
                </a:solidFill>
              </a:rPr>
              <a:t>(US</a:t>
            </a:r>
            <a:r>
              <a:rPr lang="en-US" sz="3000" b="1" dirty="0" smtClean="0">
                <a:solidFill>
                  <a:schemeClr val="bg1"/>
                </a:solidFill>
              </a:rPr>
              <a:t>) </a:t>
            </a:r>
            <a:endParaRPr lang="en-US" sz="3000" b="1" dirty="0" smtClean="0">
              <a:solidFill>
                <a:schemeClr val="bg1"/>
              </a:solidFill>
            </a:endParaRPr>
          </a:p>
          <a:p>
            <a:pPr marL="914400" lvl="1" indent="-514350"/>
            <a:r>
              <a:rPr lang="en-US" sz="3000" b="1" dirty="0" smtClean="0">
                <a:solidFill>
                  <a:schemeClr val="bg1"/>
                </a:solidFill>
              </a:rPr>
              <a:t>Unconditioned response (UR)</a:t>
            </a:r>
          </a:p>
          <a:p>
            <a:pPr marL="914400" lvl="1" indent="-514350"/>
            <a:r>
              <a:rPr lang="en-US" sz="3000" b="1" dirty="0" smtClean="0">
                <a:solidFill>
                  <a:schemeClr val="bg1"/>
                </a:solidFill>
              </a:rPr>
              <a:t>Conditioned stimulus (CS)</a:t>
            </a:r>
          </a:p>
          <a:p>
            <a:pPr marL="914400" lvl="1" indent="-514350"/>
            <a:r>
              <a:rPr lang="en-US" sz="3000" b="1" dirty="0" smtClean="0">
                <a:solidFill>
                  <a:schemeClr val="bg1"/>
                </a:solidFill>
              </a:rPr>
              <a:t>Conditioned response (CR) 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239000" y="3505200"/>
            <a:ext cx="2133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US – Shark</a:t>
            </a:r>
          </a:p>
          <a:p>
            <a:r>
              <a:rPr lang="en-US" sz="3000" b="1" dirty="0" smtClean="0"/>
              <a:t>UR- Fear</a:t>
            </a:r>
          </a:p>
          <a:p>
            <a:r>
              <a:rPr lang="en-US" sz="3000" b="1" dirty="0" smtClean="0"/>
              <a:t>CS- Music</a:t>
            </a:r>
          </a:p>
          <a:p>
            <a:r>
              <a:rPr lang="en-US" sz="3000" b="1" dirty="0" smtClean="0"/>
              <a:t>CR- Fear</a:t>
            </a:r>
            <a:endParaRPr lang="en-US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27906"/>
          </a:xfrm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Operant Conditioning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3048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Type of learning in which behaviors are emitted in the presence of specific stimuli to earn rewards or avoid punishments. 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To be continued…</a:t>
            </a:r>
          </a:p>
        </p:txBody>
      </p:sp>
      <p:pic>
        <p:nvPicPr>
          <p:cNvPr id="12290" name="Picture 2" descr="http://www.fotosearch.com/bthumb/PDS/PDS041/CC0009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133289"/>
            <a:ext cx="2667000" cy="2086537"/>
          </a:xfrm>
          <a:prstGeom prst="rect">
            <a:avLst/>
          </a:prstGeom>
          <a:noFill/>
        </p:spPr>
      </p:pic>
      <p:pic>
        <p:nvPicPr>
          <p:cNvPr id="12292" name="Picture 4" descr="http://www.fotosearch.com/bthumb/THK/THK015/c00369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3877432"/>
            <a:ext cx="1981200" cy="2980568"/>
          </a:xfrm>
          <a:prstGeom prst="rect">
            <a:avLst/>
          </a:prstGeom>
          <a:noFill/>
        </p:spPr>
      </p:pic>
      <p:pic>
        <p:nvPicPr>
          <p:cNvPr id="6" name="Picture 2" descr="http://www.fotosearch.com/bthumb/THK/THK015/c00371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3875408"/>
            <a:ext cx="1982545" cy="2982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Classical Conditioning 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8320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Unconditioned Stimulus (US)—stimulus that causes an organism to respond in a specific way—causes a response</a:t>
            </a:r>
          </a:p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Unconditioned response (UR)—response that takes place in an organism whenever an unconditioned stimulus occurs</a:t>
            </a:r>
          </a:p>
          <a:p>
            <a:pPr lvl="1"/>
            <a:r>
              <a:rPr lang="en-US" b="1" dirty="0" smtClean="0">
                <a:solidFill>
                  <a:srgbClr val="00B050"/>
                </a:solidFill>
              </a:rPr>
              <a:t>These two are naturally connected.</a:t>
            </a:r>
          </a:p>
          <a:p>
            <a:pPr lvl="1"/>
            <a:r>
              <a:rPr lang="en-US" b="1" dirty="0" smtClean="0">
                <a:solidFill>
                  <a:srgbClr val="00B050"/>
                </a:solidFill>
              </a:rPr>
              <a:t>Examples…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Classical Conditioning 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9016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Conditioned Stimulus (CS)—originally neutral stimulus that is paired with an unconditioned stimulus and eventually produces a desired response in an organism when presented alone. </a:t>
            </a:r>
          </a:p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Conditioned response (CR)—after conditioning, response an organism produces when the conditioned stimulus is present. </a:t>
            </a:r>
          </a:p>
          <a:p>
            <a:pPr lvl="1"/>
            <a:r>
              <a:rPr lang="en-US" b="1" dirty="0" smtClean="0">
                <a:solidFill>
                  <a:srgbClr val="00B050"/>
                </a:solidFill>
              </a:rPr>
              <a:t>This is the learned response that is </a:t>
            </a:r>
            <a:r>
              <a:rPr lang="en-US" b="1" u="sng" dirty="0" smtClean="0">
                <a:solidFill>
                  <a:srgbClr val="00B050"/>
                </a:solidFill>
              </a:rPr>
              <a:t>not natural</a:t>
            </a:r>
            <a:r>
              <a:rPr lang="en-US" b="1" dirty="0" smtClean="0">
                <a:solidFill>
                  <a:srgbClr val="00B050"/>
                </a:solidFill>
              </a:rPr>
              <a:t>. </a:t>
            </a:r>
          </a:p>
          <a:p>
            <a:pPr lvl="1"/>
            <a:r>
              <a:rPr lang="en-US" b="1" dirty="0" smtClean="0">
                <a:solidFill>
                  <a:srgbClr val="00B050"/>
                </a:solidFill>
              </a:rPr>
              <a:t>Example…</a:t>
            </a:r>
            <a:endParaRPr lang="en-US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2057</TotalTime>
  <Words>415</Words>
  <Application>Microsoft Office PowerPoint</Application>
  <PresentationFormat>On-screen Show (4:3)</PresentationFormat>
  <Paragraphs>55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Learning about Learning </vt:lpstr>
      <vt:lpstr>What is LEARNING? </vt:lpstr>
      <vt:lpstr>What’s your experience? </vt:lpstr>
      <vt:lpstr>CONDITIONING</vt:lpstr>
      <vt:lpstr>Classical Conditioning</vt:lpstr>
      <vt:lpstr>The Jaws Example…</vt:lpstr>
      <vt:lpstr>Operant Conditioning</vt:lpstr>
      <vt:lpstr>Classical Conditioning </vt:lpstr>
      <vt:lpstr>Classical Conditioning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about Learning! </dc:title>
  <dc:creator>jmuller</dc:creator>
  <cp:lastModifiedBy>John Hampton</cp:lastModifiedBy>
  <cp:revision>48</cp:revision>
  <dcterms:created xsi:type="dcterms:W3CDTF">2008-10-31T11:51:38Z</dcterms:created>
  <dcterms:modified xsi:type="dcterms:W3CDTF">2012-03-09T19:52:11Z</dcterms:modified>
</cp:coreProperties>
</file>